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63" r:id="rId6"/>
    <p:sldId id="266" r:id="rId7"/>
    <p:sldId id="259" r:id="rId8"/>
    <p:sldId id="267" r:id="rId9"/>
    <p:sldId id="271" r:id="rId10"/>
    <p:sldId id="272" r:id="rId11"/>
    <p:sldId id="269" r:id="rId12"/>
    <p:sldId id="268" r:id="rId13"/>
    <p:sldId id="270" r:id="rId14"/>
    <p:sldId id="273" r:id="rId15"/>
    <p:sldId id="275" r:id="rId16"/>
    <p:sldId id="274" r:id="rId17"/>
    <p:sldId id="276" r:id="rId18"/>
    <p:sldId id="277" r:id="rId19"/>
    <p:sldId id="278" r:id="rId20"/>
    <p:sldId id="260" r:id="rId21"/>
    <p:sldId id="287" r:id="rId22"/>
    <p:sldId id="279" r:id="rId23"/>
    <p:sldId id="280" r:id="rId24"/>
    <p:sldId id="281" r:id="rId25"/>
    <p:sldId id="284" r:id="rId26"/>
    <p:sldId id="282" r:id="rId27"/>
    <p:sldId id="285" r:id="rId28"/>
    <p:sldId id="283" r:id="rId29"/>
    <p:sldId id="261" r:id="rId30"/>
    <p:sldId id="262" r:id="rId31"/>
    <p:sldId id="286" r:id="rId32"/>
    <p:sldId id="288" r:id="rId33"/>
    <p:sldId id="264" r:id="rId34"/>
  </p:sldIdLst>
  <p:sldSz cx="18288000" cy="10287000"/>
  <p:notesSz cx="6858000" cy="9144000"/>
  <p:embeddedFontLst>
    <p:embeddedFont>
      <p:font typeface="Barlow SemiCondensed Bold" panose="020B0604020202020204" charset="0"/>
      <p:regular r:id="rId35"/>
    </p:embeddedFont>
    <p:embeddedFont>
      <p:font typeface="Barlow SemiCondensed Medium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23.sv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localhost:8888/notebooks/OneDrive/Beata/DA%20Career%20Accelerator/Assignment%202%20-python/assignment_final/Faitli_Beata_DA201_Assignment_Notebook.ipynb?#Number-of-Appointments-per-ICB-Location: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jpeg"/><Relationship Id="rId7" Type="http://schemas.openxmlformats.org/officeDocument/2006/relationships/image" Target="../media/image6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43.jpe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12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23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7.jpe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image" Target="../media/image18.jpe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57.jpe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58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57.jpe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58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image" Target="../media/image63.jpe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6.svg"/><Relationship Id="rId9" Type="http://schemas.openxmlformats.org/officeDocument/2006/relationships/image" Target="../media/image19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4.sv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12" Type="http://schemas.openxmlformats.org/officeDocument/2006/relationships/image" Target="../media/image2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8.sv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jpeg"/><Relationship Id="rId7" Type="http://schemas.openxmlformats.org/officeDocument/2006/relationships/image" Target="../media/image12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23.sv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23.sv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53FA-33BA-ADF5-F5AD-4FF9FB70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and white cover with hexagons and people walking&#10;&#10;Description automatically generated">
            <a:extLst>
              <a:ext uri="{FF2B5EF4-FFF2-40B4-BE49-F238E27FC236}">
                <a16:creationId xmlns:a16="http://schemas.microsoft.com/office/drawing/2014/main" id="{C64E2E77-7E7B-0D45-4963-EF70DFF6E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3"/>
          <a:stretch/>
        </p:blipFill>
        <p:spPr>
          <a:xfrm>
            <a:off x="0" y="-1638300"/>
            <a:ext cx="18288000" cy="1208780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B84BE-509E-8281-0A5B-53C78DEEB189}"/>
              </a:ext>
            </a:extLst>
          </p:cNvPr>
          <p:cNvSpPr/>
          <p:nvPr/>
        </p:nvSpPr>
        <p:spPr>
          <a:xfrm>
            <a:off x="0" y="-1760992"/>
            <a:ext cx="13944600" cy="36278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12FA1B-AEB3-C5F9-015C-37B14FDDCBCF}"/>
              </a:ext>
            </a:extLst>
          </p:cNvPr>
          <p:cNvSpPr/>
          <p:nvPr/>
        </p:nvSpPr>
        <p:spPr>
          <a:xfrm>
            <a:off x="1218742" y="1263083"/>
            <a:ext cx="13792200" cy="2903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tx1"/>
                </a:solidFill>
              </a:rPr>
              <a:t>NHS Data Analysis Results</a:t>
            </a:r>
          </a:p>
          <a:p>
            <a:pPr algn="ctr"/>
            <a:r>
              <a:rPr lang="en-GB" sz="4400" b="1" dirty="0">
                <a:solidFill>
                  <a:schemeClr val="tx1"/>
                </a:solidFill>
              </a:rPr>
              <a:t>July 2024</a:t>
            </a:r>
          </a:p>
        </p:txBody>
      </p:sp>
      <p:pic>
        <p:nvPicPr>
          <p:cNvPr id="11" name="Picture 10" descr="NHS Logo&#10;">
            <a:extLst>
              <a:ext uri="{FF2B5EF4-FFF2-40B4-BE49-F238E27FC236}">
                <a16:creationId xmlns:a16="http://schemas.microsoft.com/office/drawing/2014/main" id="{0584EF0C-99F5-8C32-9C54-CF21EE209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5578" r="1125" b="16422"/>
          <a:stretch/>
        </p:blipFill>
        <p:spPr>
          <a:xfrm>
            <a:off x="6440045" y="439624"/>
            <a:ext cx="3885284" cy="15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6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showing different colored rectangular shapes&#10;&#10;Description automatically generated with medium confidence">
            <a:extLst>
              <a:ext uri="{FF2B5EF4-FFF2-40B4-BE49-F238E27FC236}">
                <a16:creationId xmlns:a16="http://schemas.microsoft.com/office/drawing/2014/main" id="{392DB686-B8FE-9E80-6326-17C93906B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44" y="1780077"/>
            <a:ext cx="14432814" cy="8247323"/>
          </a:xfrm>
          <a:prstGeom prst="rect">
            <a:avLst/>
          </a:prstGeom>
        </p:spPr>
      </p:pic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192863" y="-124381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1148494" y="-4288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-1820734" y="149279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411787"/>
            <a:ext cx="12207188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appointments by day 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(between 08/2021-06/2022)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179F74-23E7-FA06-CB7E-D2CC378E4977}"/>
              </a:ext>
            </a:extLst>
          </p:cNvPr>
          <p:cNvSpPr/>
          <p:nvPr/>
        </p:nvSpPr>
        <p:spPr>
          <a:xfrm>
            <a:off x="4114800" y="2181998"/>
            <a:ext cx="1905000" cy="781050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003889-F605-467D-9F1D-BC6D496BE5B1}"/>
              </a:ext>
            </a:extLst>
          </p:cNvPr>
          <p:cNvSpPr/>
          <p:nvPr/>
        </p:nvSpPr>
        <p:spPr>
          <a:xfrm>
            <a:off x="12039600" y="8285144"/>
            <a:ext cx="3637139" cy="1590069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1834171" y="1858636"/>
            <a:ext cx="8114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10 Million</a:t>
            </a:r>
          </a:p>
        </p:txBody>
      </p:sp>
    </p:spTree>
    <p:extLst>
      <p:ext uri="{BB962C8B-B14F-4D97-AF65-F5344CB8AC3E}">
        <p14:creationId xmlns:p14="http://schemas.microsoft.com/office/powerpoint/2010/main" val="20374602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4000" y="6956753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1579910" y="-94422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52781" y="8140057"/>
            <a:ext cx="4927290" cy="45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3480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Hannah Morales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781231" y="10226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72" y="679406"/>
            <a:ext cx="12207188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Average daily capacity excluding weekends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Note: Capacity ranged between  </a:t>
            </a:r>
            <a:r>
              <a:rPr lang="en-GB" sz="2000" b="0" i="0" dirty="0">
                <a:effectLst/>
                <a:highlight>
                  <a:srgbClr val="FFFFFF"/>
                </a:highlight>
                <a:latin typeface="system-ui"/>
              </a:rPr>
              <a:t>65.5%-84% when weekends are included</a:t>
            </a:r>
            <a:endParaRPr lang="en-GB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8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C93B9C40-3A3F-D894-AE31-EE5DA6E73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79510"/>
            <a:ext cx="13792200" cy="7881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2604742" y="2337280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C6AE6-10B5-386F-061C-8C35F86F791D}"/>
              </a:ext>
            </a:extLst>
          </p:cNvPr>
          <p:cNvSpPr txBox="1"/>
          <p:nvPr/>
        </p:nvSpPr>
        <p:spPr>
          <a:xfrm>
            <a:off x="15855043" y="6438470"/>
            <a:ext cx="1956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Maximum capacity</a:t>
            </a:r>
          </a:p>
        </p:txBody>
      </p:sp>
    </p:spTree>
    <p:extLst>
      <p:ext uri="{BB962C8B-B14F-4D97-AF65-F5344CB8AC3E}">
        <p14:creationId xmlns:p14="http://schemas.microsoft.com/office/powerpoint/2010/main" val="5184628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capacity excluding weekends and bank holidays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Picture 9" descr="A graph showing a graph&#10;&#10;Description automatically generated with medium confidence">
            <a:extLst>
              <a:ext uri="{FF2B5EF4-FFF2-40B4-BE49-F238E27FC236}">
                <a16:creationId xmlns:a16="http://schemas.microsoft.com/office/drawing/2014/main" id="{366A966F-0989-D0EE-F88F-AB05D45E30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18" y="2110130"/>
            <a:ext cx="14031340" cy="8017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2582201" y="2141010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36979-F743-E0C8-A019-2E8DD20F8C4C}"/>
              </a:ext>
            </a:extLst>
          </p:cNvPr>
          <p:cNvSpPr txBox="1"/>
          <p:nvPr/>
        </p:nvSpPr>
        <p:spPr>
          <a:xfrm>
            <a:off x="16004482" y="4897528"/>
            <a:ext cx="21566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Maximum capacity</a:t>
            </a:r>
          </a:p>
        </p:txBody>
      </p:sp>
    </p:spTree>
    <p:extLst>
      <p:ext uri="{BB962C8B-B14F-4D97-AF65-F5344CB8AC3E}">
        <p14:creationId xmlns:p14="http://schemas.microsoft.com/office/powerpoint/2010/main" val="17471235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1579910" y="-94422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781231" y="10226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46572"/>
            <a:ext cx="12207188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Regional Staffing levels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Note: Staffing data covers 07/2022 values</a:t>
            </a:r>
            <a:endParaRPr lang="en-GB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7E8622CA-C1C9-781A-11FF-8958B09ACF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5"/>
          <a:stretch/>
        </p:blipFill>
        <p:spPr>
          <a:xfrm>
            <a:off x="9205066" y="1499714"/>
            <a:ext cx="8991599" cy="6706301"/>
          </a:xfrm>
          <a:prstGeom prst="rect">
            <a:avLst/>
          </a:prstGeom>
        </p:spPr>
      </p:pic>
      <p:pic>
        <p:nvPicPr>
          <p:cNvPr id="16" name="Picture 15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52DD4E4A-C577-5DA3-98FF-5B78DB95FA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7"/>
          <a:stretch/>
        </p:blipFill>
        <p:spPr>
          <a:xfrm>
            <a:off x="91335" y="1440107"/>
            <a:ext cx="9205066" cy="6765908"/>
          </a:xfrm>
          <a:prstGeom prst="rect">
            <a:avLst/>
          </a:prstGeom>
        </p:spPr>
      </p:pic>
      <p:pic>
        <p:nvPicPr>
          <p:cNvPr id="18" name="Picture 17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EA056105-DAE6-A010-9423-7C7B6DC00B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9" b="78858"/>
          <a:stretch/>
        </p:blipFill>
        <p:spPr>
          <a:xfrm>
            <a:off x="7277022" y="7783681"/>
            <a:ext cx="3336406" cy="24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46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-262649" y="-1680485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1244523" y="-233560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781231" y="10226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2582201" y="2141010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Million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C8B168EC-3E64-6460-95EC-278C407D49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858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-262649" y="-1680485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1244523" y="-233560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781231" y="10226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8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825AD96C-4C25-E343-B4B5-15387F4B8F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-877" r="-7" b="50110"/>
          <a:stretch/>
        </p:blipFill>
        <p:spPr>
          <a:xfrm>
            <a:off x="145568" y="1937152"/>
            <a:ext cx="8606314" cy="6718520"/>
          </a:xfrm>
          <a:prstGeom prst="rect">
            <a:avLst/>
          </a:prstGeom>
        </p:spPr>
      </p:pic>
      <p:pic>
        <p:nvPicPr>
          <p:cNvPr id="10" name="Picture 9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291DD08C-6DF7-6B16-EDB0-822EC85AF7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0"/>
          <a:stretch/>
        </p:blipFill>
        <p:spPr>
          <a:xfrm>
            <a:off x="8751882" y="1887690"/>
            <a:ext cx="9374222" cy="7083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B8B57A-20A5-F02B-C4BC-0C4377BBC447}"/>
              </a:ext>
            </a:extLst>
          </p:cNvPr>
          <p:cNvSpPr txBox="1"/>
          <p:nvPr/>
        </p:nvSpPr>
        <p:spPr>
          <a:xfrm>
            <a:off x="3733800" y="443917"/>
            <a:ext cx="11350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Total appointments, average appointments, </a:t>
            </a:r>
          </a:p>
          <a:p>
            <a:pPr algn="ctr"/>
            <a:r>
              <a:rPr lang="en-GB" sz="2800" dirty="0"/>
              <a:t>total appointments per GP surgery and per capita appointments per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F8A86-D3F7-6D13-7759-2A57C5C1D086}"/>
              </a:ext>
            </a:extLst>
          </p:cNvPr>
          <p:cNvSpPr txBox="1"/>
          <p:nvPr/>
        </p:nvSpPr>
        <p:spPr>
          <a:xfrm>
            <a:off x="273532" y="9387256"/>
            <a:ext cx="1790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Note: Patient data used was from 08/2022. GP patient numbers grew by 2.5% during the 30 month reporting period.</a:t>
            </a:r>
          </a:p>
        </p:txBody>
      </p:sp>
    </p:spTree>
    <p:extLst>
      <p:ext uri="{BB962C8B-B14F-4D97-AF65-F5344CB8AC3E}">
        <p14:creationId xmlns:p14="http://schemas.microsoft.com/office/powerpoint/2010/main" val="135448538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3F284F2B-2015-6F13-534F-0E8B29F92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70" y="289059"/>
            <a:ext cx="13187924" cy="94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2893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ngland with different colored states&#10;&#10;Description automatically generated">
            <a:extLst>
              <a:ext uri="{FF2B5EF4-FFF2-40B4-BE49-F238E27FC236}">
                <a16:creationId xmlns:a16="http://schemas.microsoft.com/office/drawing/2014/main" id="{374F2BE7-9925-536A-C496-D81D7B94C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1934" b="1"/>
          <a:stretch/>
        </p:blipFill>
        <p:spPr>
          <a:xfrm>
            <a:off x="9124405" y="285452"/>
            <a:ext cx="9143999" cy="7919904"/>
          </a:xfrm>
          <a:prstGeom prst="rect">
            <a:avLst/>
          </a:prstGeom>
        </p:spPr>
      </p:pic>
      <p:pic>
        <p:nvPicPr>
          <p:cNvPr id="6" name="Picture 5" descr="A map of england with different shades of red&#10;&#10;Description automatically generated">
            <a:extLst>
              <a:ext uri="{FF2B5EF4-FFF2-40B4-BE49-F238E27FC236}">
                <a16:creationId xmlns:a16="http://schemas.microsoft.com/office/drawing/2014/main" id="{7D139D55-B872-24A7-692D-E76BEF6B0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2" r="1602" b="1"/>
          <a:stretch/>
        </p:blipFill>
        <p:spPr>
          <a:xfrm>
            <a:off x="609600" y="240586"/>
            <a:ext cx="9143998" cy="79199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779733"/>
            <a:ext cx="18288000" cy="185046"/>
            <a:chOff x="1" y="6737460"/>
            <a:chExt cx="12192000" cy="123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D16C6C-5DE3-10BB-07CC-C03DAF6B4DF8}"/>
              </a:ext>
            </a:extLst>
          </p:cNvPr>
          <p:cNvSpPr txBox="1"/>
          <p:nvPr/>
        </p:nvSpPr>
        <p:spPr>
          <a:xfrm>
            <a:off x="152400" y="8195299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effectLst/>
                <a:highlight>
                  <a:srgbClr val="FFFFFF"/>
                </a:highlight>
                <a:latin typeface="system-ui"/>
              </a:rPr>
              <a:t>Number of Appointments per ICB Location:</a:t>
            </a:r>
            <a:r>
              <a:rPr lang="en-GB" b="1" i="0" u="none" strike="noStrike" dirty="0">
                <a:effectLst/>
                <a:highlight>
                  <a:srgbClr val="FFFFFF"/>
                </a:highlight>
                <a:latin typeface="system-ui"/>
                <a:hlinkClick r:id="rId4"/>
              </a:rPr>
              <a:t>¶</a:t>
            </a:r>
            <a:endParaRPr lang="en-GB" b="1" i="0" dirty="0">
              <a:effectLst/>
              <a:highlight>
                <a:srgbClr val="FFFFFF"/>
              </a:highlight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highlight>
                  <a:srgbClr val="FFFFFF"/>
                </a:highlight>
                <a:latin typeface="system-ui"/>
              </a:rPr>
              <a:t>High Number: Northern regions (e.g., North East and North Cumbria, Greater Manchester) have a high number of appointments.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highlight>
                  <a:srgbClr val="FFFFFF"/>
                </a:highlight>
                <a:latin typeface="system-ui"/>
              </a:rPr>
              <a:t>Low Number: Southern and Central regions have a relatively lower number of appointments.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651928-D83B-4354-9001-475B54B4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-190500"/>
            <a:ext cx="13601700" cy="1206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Total appointments and appointments per GP in the ICBs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D0553-AF60-4A34-3B20-6D16B2A1FB9A}"/>
              </a:ext>
            </a:extLst>
          </p:cNvPr>
          <p:cNvSpPr txBox="1"/>
          <p:nvPr/>
        </p:nvSpPr>
        <p:spPr>
          <a:xfrm>
            <a:off x="9525000" y="8250222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effectLst/>
                <a:highlight>
                  <a:srgbClr val="FFFFFF"/>
                </a:highlight>
                <a:latin typeface="system-ui"/>
              </a:rPr>
              <a:t>Appointment Density per ICB Location: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highlight>
                  <a:srgbClr val="FFFFFF"/>
                </a:highlight>
                <a:latin typeface="system-ui"/>
              </a:rPr>
              <a:t>High Density: South West regions (e.g., Cornwall) show higher appointment densities.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highlight>
                  <a:srgbClr val="FFFFFF"/>
                </a:highlight>
                <a:latin typeface="system-ui"/>
              </a:rPr>
              <a:t>Low Density: Central and Northern regions show lower appointment densities.</a:t>
            </a:r>
          </a:p>
        </p:txBody>
      </p:sp>
    </p:spTree>
    <p:extLst>
      <p:ext uri="{BB962C8B-B14F-4D97-AF65-F5344CB8AC3E}">
        <p14:creationId xmlns:p14="http://schemas.microsoft.com/office/powerpoint/2010/main" val="27384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rgbClr val="465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51928-D83B-4354-9001-475B54B4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6743"/>
            <a:ext cx="4260273" cy="3556722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FF"/>
                </a:solidFill>
              </a:rPr>
              <a:t>Per capita appointments in the ICBs</a:t>
            </a:r>
          </a:p>
        </p:txBody>
      </p:sp>
      <p:pic>
        <p:nvPicPr>
          <p:cNvPr id="5" name="Picture 4" descr="A map of england with different shades of blue&#10;&#10;Description automatically generated">
            <a:extLst>
              <a:ext uri="{FF2B5EF4-FFF2-40B4-BE49-F238E27FC236}">
                <a16:creationId xmlns:a16="http://schemas.microsoft.com/office/drawing/2014/main" id="{3DC3A4EC-93DA-161A-289D-3653B0AE4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6666" r="12778"/>
          <a:stretch/>
        </p:blipFill>
        <p:spPr>
          <a:xfrm>
            <a:off x="9160329" y="745506"/>
            <a:ext cx="8432229" cy="8368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B0FD6-ABD1-6010-13A0-EE51F78D7089}"/>
              </a:ext>
            </a:extLst>
          </p:cNvPr>
          <p:cNvSpPr txBox="1"/>
          <p:nvPr/>
        </p:nvSpPr>
        <p:spPr>
          <a:xfrm>
            <a:off x="728099" y="6210300"/>
            <a:ext cx="89350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i="0" dirty="0">
                <a:effectLst/>
                <a:highlight>
                  <a:srgbClr val="FFFFFF"/>
                </a:highlight>
                <a:latin typeface="system-ui"/>
              </a:rPr>
              <a:t>Per Capita Appointments per ICB Location: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highlight>
                  <a:srgbClr val="FFFFFF"/>
                </a:highlight>
                <a:latin typeface="system-ui"/>
              </a:rPr>
              <a:t>High Per Capita: Regions in the South West and </a:t>
            </a:r>
          </a:p>
          <a:p>
            <a:pPr algn="l"/>
            <a:r>
              <a:rPr lang="en-GB" sz="2400" dirty="0">
                <a:highlight>
                  <a:srgbClr val="FFFFFF"/>
                </a:highlight>
                <a:latin typeface="system-ui"/>
              </a:rPr>
              <a:t>  </a:t>
            </a:r>
            <a:r>
              <a:rPr lang="en-GB" sz="2400" b="0" i="0" dirty="0">
                <a:effectLst/>
                <a:highlight>
                  <a:srgbClr val="FFFFFF"/>
                </a:highlight>
                <a:latin typeface="system-ui"/>
              </a:rPr>
              <a:t>some East of England areas have higher per capita appointments.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highlight>
                  <a:srgbClr val="FFFFFF"/>
                </a:highlight>
                <a:latin typeface="system-ui"/>
              </a:rPr>
              <a:t>Low Per Capita: London regions show lower per capita appointments.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49526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759E2-599B-3246-24B9-88C35FF9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266700"/>
            <a:ext cx="8229600" cy="1143000"/>
          </a:xfrm>
        </p:spPr>
        <p:txBody>
          <a:bodyPr/>
          <a:lstStyle/>
          <a:p>
            <a:r>
              <a:rPr lang="en-GB" dirty="0"/>
              <a:t>Appointment trends by ICB type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E14A834-29D7-9FA3-DC08-EC4FF114E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4900"/>
            <a:ext cx="16687800" cy="918210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93A09E78-F9BA-3EEE-1FE3-3EB701E01925}"/>
              </a:ext>
            </a:extLst>
          </p:cNvPr>
          <p:cNvSpPr/>
          <p:nvPr/>
        </p:nvSpPr>
        <p:spPr>
          <a:xfrm rot="7221679">
            <a:off x="16596128" y="717542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CBA9AE5-9FFE-6AC5-32EE-017D98297926}"/>
              </a:ext>
            </a:extLst>
          </p:cNvPr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04EB5-8D86-92C0-B9A8-8E9937CAEE9D}"/>
              </a:ext>
            </a:extLst>
          </p:cNvPr>
          <p:cNvSpPr txBox="1"/>
          <p:nvPr/>
        </p:nvSpPr>
        <p:spPr>
          <a:xfrm>
            <a:off x="2514600" y="1790700"/>
            <a:ext cx="8370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Million</a:t>
            </a:r>
          </a:p>
        </p:txBody>
      </p:sp>
    </p:spTree>
    <p:extLst>
      <p:ext uri="{BB962C8B-B14F-4D97-AF65-F5344CB8AC3E}">
        <p14:creationId xmlns:p14="http://schemas.microsoft.com/office/powerpoint/2010/main" val="222072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88843" y="698872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43616" r="-4361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829737A8-8198-5CCD-479E-11AF03CB7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5236" y="4967890"/>
            <a:ext cx="6400800" cy="1752600"/>
          </a:xfrm>
        </p:spPr>
        <p:txBody>
          <a:bodyPr/>
          <a:lstStyle/>
          <a:p>
            <a:r>
              <a:rPr lang="en-GB" sz="5400" b="1" dirty="0">
                <a:solidFill>
                  <a:schemeClr val="bg1"/>
                </a:solidFill>
              </a:rPr>
              <a:t>Beata Faitli</a:t>
            </a:r>
          </a:p>
          <a:p>
            <a:r>
              <a:rPr lang="en-GB" b="1" dirty="0">
                <a:solidFill>
                  <a:schemeClr val="bg1"/>
                </a:solidFill>
              </a:rPr>
              <a:t>LSE Career Accelerator student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58779C1-E0A9-218C-5E35-0795800E3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9436" y="3443948"/>
            <a:ext cx="7772400" cy="1470025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chemeClr val="bg1"/>
                </a:solidFill>
              </a:rPr>
              <a:t>Presented by </a:t>
            </a:r>
          </a:p>
        </p:txBody>
      </p:sp>
      <p:pic>
        <p:nvPicPr>
          <p:cNvPr id="26" name="Picture 25" descr="A person with glasses smiling&#10;&#10;Description automatically generated">
            <a:extLst>
              <a:ext uri="{FF2B5EF4-FFF2-40B4-BE49-F238E27FC236}">
                <a16:creationId xmlns:a16="http://schemas.microsoft.com/office/drawing/2014/main" id="{8AE3DF7A-3E34-4139-1092-725AA37273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28" y="2331189"/>
            <a:ext cx="6554888" cy="6554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6306" y="4404617"/>
            <a:ext cx="4438309" cy="384337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6501" b="-3650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849816" y="-503377"/>
            <a:ext cx="4438309" cy="384337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355" r="-1535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47261" y="6443624"/>
            <a:ext cx="4438309" cy="384337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865" r="-1486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86624" y="1580657"/>
            <a:ext cx="4438309" cy="3843376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87" r="-1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 rot="7221679">
            <a:off x="12844168" y="3496395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7221679">
            <a:off x="-228763" y="8379277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3578320">
            <a:off x="15807017" y="-106110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3578320">
            <a:off x="15180805" y="487421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3578320">
            <a:off x="3851468" y="510270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B783A-E194-0E1B-9BCD-E83BEEF4E2F0}"/>
              </a:ext>
            </a:extLst>
          </p:cNvPr>
          <p:cNvSpPr txBox="1"/>
          <p:nvPr/>
        </p:nvSpPr>
        <p:spPr>
          <a:xfrm>
            <a:off x="2891322" y="1479405"/>
            <a:ext cx="90269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What was the actual utilisation of resources?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types over time</a:t>
            </a:r>
            <a:endParaRPr lang="en-GB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9396687-3C59-58E9-FD05-EFB8B5CB4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63" y="1759272"/>
            <a:ext cx="16383000" cy="8191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3DFFE9-EF30-68AD-2F12-39074CF02D6E}"/>
              </a:ext>
            </a:extLst>
          </p:cNvPr>
          <p:cNvSpPr txBox="1"/>
          <p:nvPr/>
        </p:nvSpPr>
        <p:spPr>
          <a:xfrm>
            <a:off x="2317778" y="1759272"/>
            <a:ext cx="1124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10 Million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71D77-5430-C70A-971F-0AB75E289FA5}"/>
              </a:ext>
            </a:extLst>
          </p:cNvPr>
          <p:cNvSpPr txBox="1"/>
          <p:nvPr/>
        </p:nvSpPr>
        <p:spPr>
          <a:xfrm>
            <a:off x="3869313" y="7204433"/>
            <a:ext cx="20369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COVID19-Lockdown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2E7A53-AFEA-421D-4A42-C3AF767CF420}"/>
              </a:ext>
            </a:extLst>
          </p:cNvPr>
          <p:cNvCxnSpPr/>
          <p:nvPr/>
        </p:nvCxnSpPr>
        <p:spPr>
          <a:xfrm flipV="1">
            <a:off x="4267200" y="6594833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83219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Waiting times</a:t>
            </a:r>
          </a:p>
        </p:txBody>
      </p:sp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850B30CF-BBB4-ED49-5D2D-C74B32193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15" y="3829219"/>
            <a:ext cx="12642629" cy="6321315"/>
          </a:xfrm>
          <a:prstGeom prst="rect">
            <a:avLst/>
          </a:prstGeom>
        </p:spPr>
      </p:pic>
      <p:pic>
        <p:nvPicPr>
          <p:cNvPr id="13" name="Picture 12" descr="A pie chart with numbers and a number on it&#10;&#10;Description automatically generated">
            <a:extLst>
              <a:ext uri="{FF2B5EF4-FFF2-40B4-BE49-F238E27FC236}">
                <a16:creationId xmlns:a16="http://schemas.microsoft.com/office/drawing/2014/main" id="{F81A8ED4-3623-56F3-37FF-F808A4F00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5060"/>
            <a:ext cx="5821742" cy="58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8060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Average waiting time trends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6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DDE96B7B-5CDD-F341-B81D-03669C4B2C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08" y="2295838"/>
            <a:ext cx="15103326" cy="7551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15282328" y="2371592"/>
            <a:ext cx="8114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10 Million</a:t>
            </a:r>
          </a:p>
        </p:txBody>
      </p:sp>
    </p:spTree>
    <p:extLst>
      <p:ext uri="{BB962C8B-B14F-4D97-AF65-F5344CB8AC3E}">
        <p14:creationId xmlns:p14="http://schemas.microsoft.com/office/powerpoint/2010/main" val="32375808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length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(between 01/12/21- 30/06/22)</a:t>
            </a:r>
          </a:p>
        </p:txBody>
      </p:sp>
      <p:pic>
        <p:nvPicPr>
          <p:cNvPr id="7" name="Picture 6" descr="A pie chart with numbers and a number on it&#10;&#10;Description automatically generated">
            <a:extLst>
              <a:ext uri="{FF2B5EF4-FFF2-40B4-BE49-F238E27FC236}">
                <a16:creationId xmlns:a16="http://schemas.microsoft.com/office/drawing/2014/main" id="{D849F210-C0BF-F354-9FC8-8F225233F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0964"/>
            <a:ext cx="5486411" cy="5486411"/>
          </a:xfrm>
          <a:prstGeom prst="rect">
            <a:avLst/>
          </a:prstGeom>
        </p:spPr>
      </p:pic>
      <p:pic>
        <p:nvPicPr>
          <p:cNvPr id="13" name="Picture 12" descr="A graph with lines and letters&#10;&#10;Description automatically generated with medium confidence">
            <a:extLst>
              <a:ext uri="{FF2B5EF4-FFF2-40B4-BE49-F238E27FC236}">
                <a16:creationId xmlns:a16="http://schemas.microsoft.com/office/drawing/2014/main" id="{D72BD405-E90F-FE9A-9D54-91A744037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15" y="3436562"/>
            <a:ext cx="12801625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027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Categories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CFB8B-FC9E-EAEA-A9EC-0A9AB06622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36"/>
          <a:stretch/>
        </p:blipFill>
        <p:spPr>
          <a:xfrm>
            <a:off x="1339937" y="1982798"/>
            <a:ext cx="14258536" cy="7580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104396-BC8D-15BA-0D11-D3421EBBADD9}"/>
              </a:ext>
            </a:extLst>
          </p:cNvPr>
          <p:cNvSpPr txBox="1"/>
          <p:nvPr/>
        </p:nvSpPr>
        <p:spPr>
          <a:xfrm>
            <a:off x="12344400" y="9193768"/>
            <a:ext cx="1124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10 Million</a:t>
            </a:r>
          </a:p>
        </p:txBody>
      </p:sp>
    </p:spTree>
    <p:extLst>
      <p:ext uri="{BB962C8B-B14F-4D97-AF65-F5344CB8AC3E}">
        <p14:creationId xmlns:p14="http://schemas.microsoft.com/office/powerpoint/2010/main" val="32336678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16116742" y="-680134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16835716" y="98614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14298930" y="-1359196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length by categories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(between 01/12/21- 30/06/22)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E0C2027-0ABD-AD92-C4A2-27CCC1057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" y="1976552"/>
            <a:ext cx="15100050" cy="8053361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1CE10298-226A-68E6-0BD9-B0A632F6C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0" y="6210300"/>
            <a:ext cx="6553200" cy="30162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Percentages for 31-60 minute long appointments: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Inconsistent Mapping: 11.46%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Consultation Routine: 11.18% General Consultation Acute: 10.93% Planned Clinics: 9.25%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 Triage: 9.18% </a:t>
            </a:r>
          </a:p>
        </p:txBody>
      </p:sp>
    </p:spTree>
    <p:extLst>
      <p:ext uri="{BB962C8B-B14F-4D97-AF65-F5344CB8AC3E}">
        <p14:creationId xmlns:p14="http://schemas.microsoft.com/office/powerpoint/2010/main" val="210436690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33EF640E-3420-B0E1-CCEA-51E4D9A28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256509"/>
            <a:ext cx="10287000" cy="10287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95977C4-A023-DFF0-CB9F-1D832777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" y="415382"/>
            <a:ext cx="8229600" cy="1143000"/>
          </a:xfrm>
        </p:spPr>
        <p:txBody>
          <a:bodyPr/>
          <a:lstStyle/>
          <a:p>
            <a:r>
              <a:rPr lang="en-GB" dirty="0"/>
              <a:t>Missed appointment (DNA) trends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71F9D-A4F8-39B1-8B2F-05187C3DC7ED}"/>
              </a:ext>
            </a:extLst>
          </p:cNvPr>
          <p:cNvSpPr txBox="1"/>
          <p:nvPr/>
        </p:nvSpPr>
        <p:spPr>
          <a:xfrm>
            <a:off x="270716" y="2069474"/>
            <a:ext cx="72186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Missed appointments costs the NHS </a:t>
            </a:r>
            <a:r>
              <a:rPr lang="en-GB" b="0" i="0" dirty="0">
                <a:solidFill>
                  <a:srgbClr val="202A3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£216million pounds per year </a:t>
            </a:r>
          </a:p>
          <a:p>
            <a:r>
              <a:rPr lang="en-GB" b="0" i="0" dirty="0">
                <a:solidFill>
                  <a:srgbClr val="202A3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about £ 30 per appointment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2A3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Considering that around 5% of all appointments are missed </a:t>
            </a:r>
          </a:p>
          <a:p>
            <a:r>
              <a:rPr lang="en-GB" dirty="0">
                <a:solidFill>
                  <a:srgbClr val="202A3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on average around 1 Million appointments per month </a:t>
            </a:r>
          </a:p>
          <a:p>
            <a:r>
              <a:rPr lang="en-GB" dirty="0">
                <a:solidFill>
                  <a:srgbClr val="202A3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(at least £360 M during the reporting period)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B117BE-3235-11DC-E4C8-7C7D137159E6}"/>
              </a:ext>
            </a:extLst>
          </p:cNvPr>
          <p:cNvSpPr txBox="1"/>
          <p:nvPr/>
        </p:nvSpPr>
        <p:spPr>
          <a:xfrm>
            <a:off x="8332453" y="256509"/>
            <a:ext cx="70403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10 Million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161C03-23D4-B14D-6F01-08C3F01A865A}"/>
              </a:ext>
            </a:extLst>
          </p:cNvPr>
          <p:cNvSpPr txBox="1"/>
          <p:nvPr/>
        </p:nvSpPr>
        <p:spPr>
          <a:xfrm>
            <a:off x="8363761" y="4762500"/>
            <a:ext cx="57259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 Million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B2B4B-804A-0679-FA6D-219FA90A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4" y="4848100"/>
            <a:ext cx="7513228" cy="5374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AF4B6F-A70E-82FD-2E59-42D84F75D096}"/>
              </a:ext>
            </a:extLst>
          </p:cNvPr>
          <p:cNvSpPr txBox="1"/>
          <p:nvPr/>
        </p:nvSpPr>
        <p:spPr>
          <a:xfrm>
            <a:off x="457200" y="4869871"/>
            <a:ext cx="57259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 Million</a:t>
            </a:r>
          </a:p>
        </p:txBody>
      </p:sp>
    </p:spTree>
    <p:extLst>
      <p:ext uri="{BB962C8B-B14F-4D97-AF65-F5344CB8AC3E}">
        <p14:creationId xmlns:p14="http://schemas.microsoft.com/office/powerpoint/2010/main" val="38392327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594336" y="-99777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1312333" y="12056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60289"/>
            <a:ext cx="14424026" cy="8989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Missed Appointments (DNA) and waiting times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with purple lines&#10;&#10;Description automatically generated">
            <a:extLst>
              <a:ext uri="{FF2B5EF4-FFF2-40B4-BE49-F238E27FC236}">
                <a16:creationId xmlns:a16="http://schemas.microsoft.com/office/drawing/2014/main" id="{3EF0AD3E-3048-AD87-F680-95D0E7E2A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95360"/>
            <a:ext cx="10972822" cy="5486411"/>
          </a:xfrm>
          <a:prstGeom prst="rect">
            <a:avLst/>
          </a:prstGeom>
        </p:spPr>
      </p:pic>
      <p:pic>
        <p:nvPicPr>
          <p:cNvPr id="10" name="Picture 9" descr="A pie chart with numbers and a number on it&#10;&#10;Description automatically generated">
            <a:extLst>
              <a:ext uri="{FF2B5EF4-FFF2-40B4-BE49-F238E27FC236}">
                <a16:creationId xmlns:a16="http://schemas.microsoft.com/office/drawing/2014/main" id="{44BC3F99-2A7A-2B33-954A-C25F6B775C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-578" r="19625" b="578"/>
          <a:stretch/>
        </p:blipFill>
        <p:spPr>
          <a:xfrm>
            <a:off x="673226" y="3702980"/>
            <a:ext cx="5486400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4200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-127422" y="1981055"/>
            <a:ext cx="7262896" cy="6285707"/>
          </a:xfrm>
          <a:custGeom>
            <a:avLst/>
            <a:gdLst/>
            <a:ahLst/>
            <a:cxnLst/>
            <a:rect l="l" t="t" r="r" b="b"/>
            <a:pathLst>
              <a:path w="7262896" h="6285707">
                <a:moveTo>
                  <a:pt x="0" y="0"/>
                </a:moveTo>
                <a:lnTo>
                  <a:pt x="7262897" y="0"/>
                </a:lnTo>
                <a:lnTo>
                  <a:pt x="7262897" y="6285707"/>
                </a:lnTo>
                <a:lnTo>
                  <a:pt x="0" y="6285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221679">
            <a:off x="5540799" y="5224978"/>
            <a:ext cx="7262896" cy="6285707"/>
          </a:xfrm>
          <a:custGeom>
            <a:avLst/>
            <a:gdLst/>
            <a:ahLst/>
            <a:cxnLst/>
            <a:rect l="l" t="t" r="r" b="b"/>
            <a:pathLst>
              <a:path w="7262896" h="6285707">
                <a:moveTo>
                  <a:pt x="0" y="0"/>
                </a:moveTo>
                <a:lnTo>
                  <a:pt x="7262896" y="0"/>
                </a:lnTo>
                <a:lnTo>
                  <a:pt x="7262896" y="6285707"/>
                </a:lnTo>
                <a:lnTo>
                  <a:pt x="0" y="6285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sz="1800"/>
              <a:t># healthcare</a:t>
            </a:r>
          </a:p>
          <a:p>
            <a:r>
              <a:rPr lang="en-GB" sz="1800"/>
              <a:t># health</a:t>
            </a:r>
          </a:p>
          <a:p>
            <a:r>
              <a:rPr lang="en-GB" sz="1800"/>
              <a:t># job</a:t>
            </a:r>
            <a:endParaRPr lang="en-GB" sz="1800" dirty="0"/>
          </a:p>
        </p:txBody>
      </p:sp>
      <p:sp>
        <p:nvSpPr>
          <p:cNvPr id="4" name="Freeform 4"/>
          <p:cNvSpPr/>
          <p:nvPr/>
        </p:nvSpPr>
        <p:spPr>
          <a:xfrm rot="7221679">
            <a:off x="5561282" y="-1266958"/>
            <a:ext cx="7262896" cy="6285707"/>
          </a:xfrm>
          <a:custGeom>
            <a:avLst/>
            <a:gdLst/>
            <a:ahLst/>
            <a:cxnLst/>
            <a:rect l="l" t="t" r="r" b="b"/>
            <a:pathLst>
              <a:path w="7262896" h="6285707">
                <a:moveTo>
                  <a:pt x="0" y="0"/>
                </a:moveTo>
                <a:lnTo>
                  <a:pt x="7262896" y="0"/>
                </a:lnTo>
                <a:lnTo>
                  <a:pt x="7262896" y="6285706"/>
                </a:lnTo>
                <a:lnTo>
                  <a:pt x="0" y="6285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T</a:t>
            </a:r>
          </a:p>
        </p:txBody>
      </p:sp>
      <p:sp>
        <p:nvSpPr>
          <p:cNvPr id="5" name="Freeform 5"/>
          <p:cNvSpPr/>
          <p:nvPr/>
        </p:nvSpPr>
        <p:spPr>
          <a:xfrm rot="7221679">
            <a:off x="11152527" y="2042488"/>
            <a:ext cx="7262896" cy="6285707"/>
          </a:xfrm>
          <a:custGeom>
            <a:avLst/>
            <a:gdLst/>
            <a:ahLst/>
            <a:cxnLst/>
            <a:rect l="l" t="t" r="r" b="b"/>
            <a:pathLst>
              <a:path w="7262896" h="6285707">
                <a:moveTo>
                  <a:pt x="0" y="0"/>
                </a:moveTo>
                <a:lnTo>
                  <a:pt x="7262897" y="0"/>
                </a:lnTo>
                <a:lnTo>
                  <a:pt x="7262897" y="6285707"/>
                </a:lnTo>
                <a:lnTo>
                  <a:pt x="0" y="6285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7221679">
            <a:off x="-677795" y="8402657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7221679">
            <a:off x="16059714" y="-570679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1619059" y="711683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3578320">
            <a:off x="13684513" y="68154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578320">
            <a:off x="15967228" y="2137176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-684556" y="578464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527AF-3053-2027-CCC6-F6FB38FA7701}"/>
              </a:ext>
            </a:extLst>
          </p:cNvPr>
          <p:cNvSpPr txBox="1"/>
          <p:nvPr/>
        </p:nvSpPr>
        <p:spPr>
          <a:xfrm>
            <a:off x="301930" y="401935"/>
            <a:ext cx="5538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X (Twitter)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CB738-0CF6-2D6C-F399-93E68415468B}"/>
              </a:ext>
            </a:extLst>
          </p:cNvPr>
          <p:cNvSpPr txBox="1"/>
          <p:nvPr/>
        </p:nvSpPr>
        <p:spPr>
          <a:xfrm>
            <a:off x="6831243" y="491656"/>
            <a:ext cx="4527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Top trending hashtags: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B5DD4-A82C-DCBB-8E72-B5A9E2905D67}"/>
              </a:ext>
            </a:extLst>
          </p:cNvPr>
          <p:cNvSpPr txBox="1"/>
          <p:nvPr/>
        </p:nvSpPr>
        <p:spPr>
          <a:xfrm>
            <a:off x="7865818" y="1348704"/>
            <a:ext cx="25087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# healthcare</a:t>
            </a:r>
          </a:p>
          <a:p>
            <a:r>
              <a:rPr lang="en-GB" sz="3600" dirty="0"/>
              <a:t># health</a:t>
            </a:r>
          </a:p>
          <a:p>
            <a:r>
              <a:rPr lang="en-GB" sz="3600" dirty="0"/>
              <a:t># job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E86DE-0758-C2EA-4E47-85A8FD708FA2}"/>
              </a:ext>
            </a:extLst>
          </p:cNvPr>
          <p:cNvSpPr txBox="1"/>
          <p:nvPr/>
        </p:nvSpPr>
        <p:spPr>
          <a:xfrm>
            <a:off x="12470449" y="2997025"/>
            <a:ext cx="44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Top mentioned words: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8F6AE-5834-412B-1F8B-1F54F7A95B54}"/>
              </a:ext>
            </a:extLst>
          </p:cNvPr>
          <p:cNvSpPr txBox="1"/>
          <p:nvPr/>
        </p:nvSpPr>
        <p:spPr>
          <a:xfrm>
            <a:off x="14026716" y="3868689"/>
            <a:ext cx="22201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Health</a:t>
            </a:r>
          </a:p>
          <a:p>
            <a:r>
              <a:rPr lang="en-GB" sz="3600" dirty="0"/>
              <a:t>Healthcare</a:t>
            </a:r>
          </a:p>
          <a:p>
            <a:r>
              <a:rPr lang="en-GB" sz="3600" dirty="0"/>
              <a:t>Medical</a:t>
            </a:r>
          </a:p>
          <a:p>
            <a:r>
              <a:rPr lang="en-GB" sz="3600" dirty="0"/>
              <a:t>Patient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764CA-17CA-38B0-03BB-31F41F3D319F}"/>
              </a:ext>
            </a:extLst>
          </p:cNvPr>
          <p:cNvSpPr txBox="1"/>
          <p:nvPr/>
        </p:nvSpPr>
        <p:spPr>
          <a:xfrm>
            <a:off x="12782285" y="6563659"/>
            <a:ext cx="4178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Only 3 NHS Mentions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8959F-1729-D139-66AA-8652CB982CBD}"/>
              </a:ext>
            </a:extLst>
          </p:cNvPr>
          <p:cNvSpPr txBox="1"/>
          <p:nvPr/>
        </p:nvSpPr>
        <p:spPr>
          <a:xfrm>
            <a:off x="8090742" y="6380062"/>
            <a:ext cx="2292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Sentiment: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28C1F-CB08-450C-CC99-08422B679AC9}"/>
              </a:ext>
            </a:extLst>
          </p:cNvPr>
          <p:cNvSpPr txBox="1"/>
          <p:nvPr/>
        </p:nvSpPr>
        <p:spPr>
          <a:xfrm>
            <a:off x="6477601" y="7820522"/>
            <a:ext cx="5654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Neutral to positive sentiment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1B160-4374-DEB9-5597-7C7C80C664FE}"/>
              </a:ext>
            </a:extLst>
          </p:cNvPr>
          <p:cNvSpPr txBox="1"/>
          <p:nvPr/>
        </p:nvSpPr>
        <p:spPr>
          <a:xfrm>
            <a:off x="2422597" y="2908469"/>
            <a:ext cx="2834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Top locations: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992EBA-E887-8C3D-5F23-83E51F6B9A7B}"/>
              </a:ext>
            </a:extLst>
          </p:cNvPr>
          <p:cNvSpPr txBox="1"/>
          <p:nvPr/>
        </p:nvSpPr>
        <p:spPr>
          <a:xfrm>
            <a:off x="1828350" y="3853874"/>
            <a:ext cx="33767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Chicago</a:t>
            </a:r>
          </a:p>
          <a:p>
            <a:pPr algn="ctr"/>
            <a:r>
              <a:rPr lang="en-GB" sz="3600" dirty="0"/>
              <a:t>USA</a:t>
            </a:r>
          </a:p>
          <a:p>
            <a:pPr algn="ctr"/>
            <a:r>
              <a:rPr lang="en-GB" sz="3600" dirty="0"/>
              <a:t>Canada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Few UK locations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7956" y="-761551"/>
            <a:ext cx="6742124" cy="583837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497956" y="5389840"/>
            <a:ext cx="6742124" cy="583837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36501" b="-3650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715706" y="2327777"/>
            <a:ext cx="6742124" cy="583837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9554" r="-1955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 rot="7221679">
            <a:off x="-87955" y="8370039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7221679">
            <a:off x="-242648" y="-420709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578320">
            <a:off x="2164129" y="706231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2009436" y="-172843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3578320">
            <a:off x="2178543" y="9697524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3578320">
            <a:off x="2023851" y="906776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55A7AF-CE20-A71D-A2B3-A1DACA31B2F9}"/>
              </a:ext>
            </a:extLst>
          </p:cNvPr>
          <p:cNvSpPr/>
          <p:nvPr/>
        </p:nvSpPr>
        <p:spPr>
          <a:xfrm>
            <a:off x="9648384" y="1531254"/>
            <a:ext cx="7781825" cy="159304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27D23-1DE6-93B4-139A-962C69FE8D18}"/>
              </a:ext>
            </a:extLst>
          </p:cNvPr>
          <p:cNvSpPr txBox="1"/>
          <p:nvPr/>
        </p:nvSpPr>
        <p:spPr>
          <a:xfrm>
            <a:off x="11471945" y="1531254"/>
            <a:ext cx="5158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CA213-D653-E310-0D4E-DEA93F2D0A56}"/>
              </a:ext>
            </a:extLst>
          </p:cNvPr>
          <p:cNvSpPr txBox="1"/>
          <p:nvPr/>
        </p:nvSpPr>
        <p:spPr>
          <a:xfrm>
            <a:off x="9648383" y="3938849"/>
            <a:ext cx="7420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4800" dirty="0"/>
              <a:t>Background and context</a:t>
            </a:r>
          </a:p>
          <a:p>
            <a:pPr marL="457200" indent="-457200">
              <a:buAutoNum type="arabicPeriod"/>
            </a:pPr>
            <a:r>
              <a:rPr lang="en-GB" sz="4800" dirty="0"/>
              <a:t>Key insights</a:t>
            </a:r>
          </a:p>
          <a:p>
            <a:pPr marL="457200" indent="-457200">
              <a:buAutoNum type="arabicPeriod"/>
            </a:pPr>
            <a:r>
              <a:rPr lang="en-GB" sz="4800" dirty="0"/>
              <a:t>Recommendations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07933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75129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36663" b="-366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9756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22174" b="-221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 rot="7221679">
            <a:off x="15227037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7221679">
            <a:off x="17486917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578320">
            <a:off x="15227791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12973435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7221679">
            <a:off x="15645965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7221679">
            <a:off x="9344852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3578320">
            <a:off x="17898049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3578320">
            <a:off x="17912464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-3578320">
            <a:off x="9338091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1BBE5-BD3A-5337-089A-B5B0CB7BA20E}"/>
              </a:ext>
            </a:extLst>
          </p:cNvPr>
          <p:cNvSpPr txBox="1"/>
          <p:nvPr/>
        </p:nvSpPr>
        <p:spPr>
          <a:xfrm>
            <a:off x="1823147" y="289743"/>
            <a:ext cx="6022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Recommendations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86BC0-3801-B30A-F3CA-6D78F593A084}"/>
              </a:ext>
            </a:extLst>
          </p:cNvPr>
          <p:cNvSpPr txBox="1"/>
          <p:nvPr/>
        </p:nvSpPr>
        <p:spPr>
          <a:xfrm>
            <a:off x="383486" y="1850624"/>
            <a:ext cx="7860398" cy="523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Appointment length management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Seasonal capacity mana</a:t>
            </a:r>
            <a:r>
              <a:rPr lang="en-GB" sz="2800" kern="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gement – Increase the overall maximum capacity to 1.4-1.5 M</a:t>
            </a:r>
            <a:endParaRPr lang="en-GB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Improved Data Mapping and Reporting</a:t>
            </a:r>
            <a:endParaRPr lang="en-GB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Staffing Adjustments</a:t>
            </a:r>
            <a:endParaRPr lang="en-GB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Resilience Building for future outbreaks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Telehealth and Online Appointments</a:t>
            </a:r>
            <a:endParaRPr lang="en-GB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Strain on Services – review maximum capacity</a:t>
            </a:r>
            <a:endParaRPr lang="en-GB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Waiting </a:t>
            </a:r>
            <a:r>
              <a:rPr lang="en-GB" sz="2800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reduction </a:t>
            </a:r>
            <a:endParaRPr lang="en-GB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07933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75129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36663" b="-366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9756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22174" b="-221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 rot="7221679">
            <a:off x="15227037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7221679">
            <a:off x="17486917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578320">
            <a:off x="15227791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12973435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7221679">
            <a:off x="15645965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7221679">
            <a:off x="9344852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3578320">
            <a:off x="17898049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3578320">
            <a:off x="17912464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-3578320">
            <a:off x="9338091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6" y="0"/>
                </a:lnTo>
                <a:lnTo>
                  <a:pt x="2904566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1BBE5-BD3A-5337-089A-B5B0CB7BA20E}"/>
              </a:ext>
            </a:extLst>
          </p:cNvPr>
          <p:cNvSpPr txBox="1"/>
          <p:nvPr/>
        </p:nvSpPr>
        <p:spPr>
          <a:xfrm>
            <a:off x="1823147" y="289743"/>
            <a:ext cx="51356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Further analysis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86BC0-3801-B30A-F3CA-6D78F593A084}"/>
              </a:ext>
            </a:extLst>
          </p:cNvPr>
          <p:cNvSpPr txBox="1"/>
          <p:nvPr/>
        </p:nvSpPr>
        <p:spPr>
          <a:xfrm>
            <a:off x="383486" y="1850624"/>
            <a:ext cx="7860398" cy="4669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analysis to reasons for service Overutilization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 </a:t>
            </a:r>
            <a:r>
              <a:rPr lang="en-GB" sz="2800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Seasonal and External Factors, such as weather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Integration of Patient and Staffing Metrics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Longitudinal and predictive Analysis of recent data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Performance Analysis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Reasons for missed appointments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Predictive analysis</a:t>
            </a:r>
          </a:p>
        </p:txBody>
      </p:sp>
    </p:spTree>
    <p:extLst>
      <p:ext uri="{BB962C8B-B14F-4D97-AF65-F5344CB8AC3E}">
        <p14:creationId xmlns:p14="http://schemas.microsoft.com/office/powerpoint/2010/main" val="183569157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06234" y="365454"/>
            <a:ext cx="20103833" cy="8989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Looking at the future - </a:t>
            </a: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Predictive modelling (London Example)</a:t>
            </a:r>
            <a:b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with a line and a red arrow&#10;&#10;Description automatically generated">
            <a:extLst>
              <a:ext uri="{FF2B5EF4-FFF2-40B4-BE49-F238E27FC236}">
                <a16:creationId xmlns:a16="http://schemas.microsoft.com/office/drawing/2014/main" id="{A1AE4817-3A7A-A313-143F-3457EEDFC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68" y="5796748"/>
            <a:ext cx="8294732" cy="4512023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C533E61A-5A78-0951-0AB0-9EE67F011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7" y="4758885"/>
            <a:ext cx="8294732" cy="5504242"/>
          </a:xfrm>
          <a:prstGeom prst="rect">
            <a:avLst/>
          </a:prstGeom>
        </p:spPr>
      </p:pic>
      <p:pic>
        <p:nvPicPr>
          <p:cNvPr id="12" name="Picture 11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AB0D3E8-7126-7A6C-E8BF-5E71A92A9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8257"/>
            <a:ext cx="9052578" cy="3538735"/>
          </a:xfrm>
          <a:prstGeom prst="rect">
            <a:avLst/>
          </a:prstGeom>
        </p:spPr>
      </p:pic>
      <p:pic>
        <p:nvPicPr>
          <p:cNvPr id="15" name="Picture 14" descr="A graph with a red line&#10;&#10;Description automatically generated">
            <a:extLst>
              <a:ext uri="{FF2B5EF4-FFF2-40B4-BE49-F238E27FC236}">
                <a16:creationId xmlns:a16="http://schemas.microsoft.com/office/drawing/2014/main" id="{789902A7-D937-5005-AF15-76A8D61BE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65" y="1114916"/>
            <a:ext cx="8525512" cy="46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601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1283" y="2200354"/>
            <a:ext cx="11215913" cy="9712475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7145" r="-2714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 rot="7221679">
            <a:off x="11043184" y="489931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7221679">
            <a:off x="15762394" y="489931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7221679">
            <a:off x="14269575" y="8976744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3578320">
            <a:off x="11043941" y="3176720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13398387" y="188361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3578320">
            <a:off x="13398387" y="-781662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578320">
            <a:off x="16531260" y="754149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9941200" y="754149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513BA-FE6B-420D-1C29-7496528D1826}"/>
              </a:ext>
            </a:extLst>
          </p:cNvPr>
          <p:cNvSpPr txBox="1"/>
          <p:nvPr/>
        </p:nvSpPr>
        <p:spPr>
          <a:xfrm>
            <a:off x="2612623" y="2705100"/>
            <a:ext cx="51369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Thank You 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14253766" y="3787628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16505850" y="2479900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3578320">
            <a:off x="16520265" y="511511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0517176" y="-783984"/>
            <a:ext cx="6742124" cy="5838376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l="-14987" r="-1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 rot="-3578320">
            <a:off x="9510285" y="-1010086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517176" y="5232609"/>
            <a:ext cx="6742124" cy="5838376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/>
              <a:stretch>
                <a:fillRect l="-15685" r="-1568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 rot="7221679">
            <a:off x="9509528" y="6255403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578320">
            <a:off x="9510285" y="8891922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31F05E1-29F7-DD22-0EEC-E4681C1C9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1167342"/>
            <a:ext cx="11012487" cy="1362075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Background and context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EC8895-C337-8F65-AEE9-A6B9023E8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142" y="2291717"/>
            <a:ext cx="8115301" cy="5137783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- The analysis covered a 30-month reporting period from 01/2020 to 06/2022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 - The analysis included 3 datasets provided by the NHS for appointment data and twitter data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- The data analysis was enriched with further twitter data, patient population data, staffing data, COVID-19 and weather data for additional insights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21679">
            <a:off x="1579910" y="-94422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715984" y="56017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3578320">
            <a:off x="16435441" y="612081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52781" y="8140057"/>
            <a:ext cx="4927290" cy="45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3480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Hannah Morales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7" name="Freeform 7"/>
          <p:cNvSpPr/>
          <p:nvPr/>
        </p:nvSpPr>
        <p:spPr>
          <a:xfrm rot="7221679">
            <a:off x="15810019" y="800791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14557748" y="84419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2BDCDB1D-E9DF-E049-DC86-6E83CE883F14}"/>
              </a:ext>
            </a:extLst>
          </p:cNvPr>
          <p:cNvSpPr/>
          <p:nvPr/>
        </p:nvSpPr>
        <p:spPr>
          <a:xfrm>
            <a:off x="607912" y="3203332"/>
            <a:ext cx="2895600" cy="1361831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ABCB0E9-3267-8F65-5DA0-8CB17AF95E9C}"/>
              </a:ext>
            </a:extLst>
          </p:cNvPr>
          <p:cNvSpPr/>
          <p:nvPr/>
        </p:nvSpPr>
        <p:spPr>
          <a:xfrm>
            <a:off x="3525283" y="3259198"/>
            <a:ext cx="2895600" cy="1361831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A9D2534C-9535-5968-4B6E-4F9BFA98E22C}"/>
              </a:ext>
            </a:extLst>
          </p:cNvPr>
          <p:cNvSpPr/>
          <p:nvPr/>
        </p:nvSpPr>
        <p:spPr>
          <a:xfrm>
            <a:off x="6596743" y="3259198"/>
            <a:ext cx="2895600" cy="1361831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FA6DB8DB-33C0-78AF-D824-E187D1984211}"/>
              </a:ext>
            </a:extLst>
          </p:cNvPr>
          <p:cNvSpPr/>
          <p:nvPr/>
        </p:nvSpPr>
        <p:spPr>
          <a:xfrm>
            <a:off x="9756977" y="3237242"/>
            <a:ext cx="2895600" cy="1361831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0890713E-838D-954C-F0E9-0E3F3307CAD4}"/>
              </a:ext>
            </a:extLst>
          </p:cNvPr>
          <p:cNvSpPr/>
          <p:nvPr/>
        </p:nvSpPr>
        <p:spPr>
          <a:xfrm>
            <a:off x="12901715" y="3259198"/>
            <a:ext cx="2895600" cy="1361831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38" y="860289"/>
            <a:ext cx="10737162" cy="1143000"/>
          </a:xfrm>
        </p:spPr>
        <p:txBody>
          <a:bodyPr>
            <a:noAutofit/>
          </a:bodyPr>
          <a:lstStyle/>
          <a:p>
            <a:r>
              <a:rPr lang="en-GB" sz="6000" dirty="0"/>
              <a:t>Context of the time-period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AF0E18-02AE-0B24-4E68-6D25574FD306}"/>
              </a:ext>
            </a:extLst>
          </p:cNvPr>
          <p:cNvSpPr txBox="1"/>
          <p:nvPr/>
        </p:nvSpPr>
        <p:spPr>
          <a:xfrm>
            <a:off x="607912" y="4906641"/>
            <a:ext cx="2159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First Lockdown due to COVID-19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0CAEE-ACAC-1E31-DA5E-69F141DDF7C5}"/>
              </a:ext>
            </a:extLst>
          </p:cNvPr>
          <p:cNvSpPr txBox="1"/>
          <p:nvPr/>
        </p:nvSpPr>
        <p:spPr>
          <a:xfrm>
            <a:off x="777726" y="3612096"/>
            <a:ext cx="21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March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E3577E-1BAE-2203-43B2-38A8459FA9AF}"/>
              </a:ext>
            </a:extLst>
          </p:cNvPr>
          <p:cNvSpPr txBox="1"/>
          <p:nvPr/>
        </p:nvSpPr>
        <p:spPr>
          <a:xfrm>
            <a:off x="7426061" y="3678503"/>
            <a:ext cx="21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Nov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CD5078-55FD-37AF-DC2E-CA0B9A72F449}"/>
              </a:ext>
            </a:extLst>
          </p:cNvPr>
          <p:cNvSpPr txBox="1"/>
          <p:nvPr/>
        </p:nvSpPr>
        <p:spPr>
          <a:xfrm>
            <a:off x="6596743" y="5316750"/>
            <a:ext cx="21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Omicron variant surge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40B5B6-B94D-9A0C-3185-469AFAA64CFE}"/>
              </a:ext>
            </a:extLst>
          </p:cNvPr>
          <p:cNvSpPr txBox="1"/>
          <p:nvPr/>
        </p:nvSpPr>
        <p:spPr>
          <a:xfrm>
            <a:off x="4344985" y="3678503"/>
            <a:ext cx="21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Dec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DF4A2-4570-1716-E96C-6EDB7F51E8CE}"/>
              </a:ext>
            </a:extLst>
          </p:cNvPr>
          <p:cNvSpPr txBox="1"/>
          <p:nvPr/>
        </p:nvSpPr>
        <p:spPr>
          <a:xfrm>
            <a:off x="3525283" y="5185102"/>
            <a:ext cx="2159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Vaccination programs begin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40BCE4-AE58-65F8-C4B9-6E0DFA04483F}"/>
              </a:ext>
            </a:extLst>
          </p:cNvPr>
          <p:cNvSpPr txBox="1"/>
          <p:nvPr/>
        </p:nvSpPr>
        <p:spPr>
          <a:xfrm>
            <a:off x="10557219" y="3656547"/>
            <a:ext cx="21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March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BE5E9E-7789-5A23-25F6-7652B19BDD71}"/>
              </a:ext>
            </a:extLst>
          </p:cNvPr>
          <p:cNvSpPr txBox="1"/>
          <p:nvPr/>
        </p:nvSpPr>
        <p:spPr>
          <a:xfrm>
            <a:off x="9797219" y="5316750"/>
            <a:ext cx="21590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COVID-19 restrictions phased out</a:t>
            </a:r>
          </a:p>
          <a:p>
            <a:r>
              <a:rPr lang="en-GB" sz="2800" b="1" dirty="0"/>
              <a:t>NHS catching up with postponed elective and routine care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0CA1C-2357-A0C4-C353-A602F67F70AA}"/>
              </a:ext>
            </a:extLst>
          </p:cNvPr>
          <p:cNvSpPr txBox="1"/>
          <p:nvPr/>
        </p:nvSpPr>
        <p:spPr>
          <a:xfrm>
            <a:off x="13240108" y="5185102"/>
            <a:ext cx="21590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NHS structure changed to the Integrated Care Board replacing the CCGs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7BCA80-4308-2925-BC86-BFDB733F5A63}"/>
              </a:ext>
            </a:extLst>
          </p:cNvPr>
          <p:cNvSpPr txBox="1"/>
          <p:nvPr/>
        </p:nvSpPr>
        <p:spPr>
          <a:xfrm>
            <a:off x="13516481" y="3683533"/>
            <a:ext cx="21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July 2022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1579910" y="-94422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52781" y="8140057"/>
            <a:ext cx="4927290" cy="45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3480" dirty="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Hannah Morales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9937" y="8541407"/>
            <a:ext cx="4152978" cy="481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  <a:spcBef>
                <a:spcPct val="0"/>
              </a:spcBef>
            </a:pPr>
            <a:r>
              <a:rPr lang="en-US" sz="2806">
                <a:solidFill>
                  <a:srgbClr val="FFFFFF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President</a:t>
            </a:r>
          </a:p>
        </p:txBody>
      </p:sp>
      <p:sp>
        <p:nvSpPr>
          <p:cNvPr id="8" name="Freeform 8"/>
          <p:cNvSpPr/>
          <p:nvPr/>
        </p:nvSpPr>
        <p:spPr>
          <a:xfrm rot="-3578320">
            <a:off x="-781231" y="10226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85851"/>
            <a:ext cx="10737162" cy="1143000"/>
          </a:xfrm>
        </p:spPr>
        <p:txBody>
          <a:bodyPr>
            <a:noAutofit/>
          </a:bodyPr>
          <a:lstStyle/>
          <a:p>
            <a:r>
              <a:rPr lang="en-GB" sz="6000" dirty="0"/>
              <a:t>Limitations of the available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1BBE79-227F-A961-F9F7-BCA368323E1C}"/>
              </a:ext>
            </a:extLst>
          </p:cNvPr>
          <p:cNvSpPr txBox="1"/>
          <p:nvPr/>
        </p:nvSpPr>
        <p:spPr>
          <a:xfrm>
            <a:off x="2489622" y="1603521"/>
            <a:ext cx="1391759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provided files covered different timeframes and metrics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    and varied between daily and monthly views</a:t>
            </a:r>
          </a:p>
          <a:p>
            <a:r>
              <a:rPr lang="en-GB" sz="3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  Although reliable sources were used for the additional data </a:t>
            </a:r>
          </a:p>
          <a:p>
            <a:r>
              <a:rPr lang="en-GB" sz="32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caution is advised in interpreting results from these data points.</a:t>
            </a:r>
          </a:p>
          <a:p>
            <a:r>
              <a:rPr lang="en-GB" sz="32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 Data cleaning and accuracy </a:t>
            </a:r>
            <a:r>
              <a:rPr lang="en-GB" sz="32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was ensured </a:t>
            </a:r>
            <a:r>
              <a:rPr lang="en-GB" sz="32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 all files used in the analysis.</a:t>
            </a:r>
            <a:r>
              <a:rPr lang="en-GB" sz="3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/>
          </a:p>
        </p:txBody>
      </p:sp>
      <p:pic>
        <p:nvPicPr>
          <p:cNvPr id="27" name="Picture 26" descr="A graph showing the date ranges the datasets cover&#10;">
            <a:extLst>
              <a:ext uri="{FF2B5EF4-FFF2-40B4-BE49-F238E27FC236}">
                <a16:creationId xmlns:a16="http://schemas.microsoft.com/office/drawing/2014/main" id="{9A5B4F94-1C56-A452-84DE-2D25759B9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13" y="4257909"/>
            <a:ext cx="11743287" cy="58716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6298AC-92C7-25D2-22FF-957BEC2A203B}"/>
              </a:ext>
            </a:extLst>
          </p:cNvPr>
          <p:cNvSpPr txBox="1"/>
          <p:nvPr/>
        </p:nvSpPr>
        <p:spPr>
          <a:xfrm>
            <a:off x="13586776" y="6223496"/>
            <a:ext cx="24122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Daily appointment 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28B685-69D8-AD84-D76A-332B9A666CF0}"/>
              </a:ext>
            </a:extLst>
          </p:cNvPr>
          <p:cNvSpPr txBox="1"/>
          <p:nvPr/>
        </p:nvSpPr>
        <p:spPr>
          <a:xfrm>
            <a:off x="13495946" y="7625739"/>
            <a:ext cx="27435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Monthly appointment 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995F96-5F07-F27F-CCDD-D740C1C8311D}"/>
              </a:ext>
            </a:extLst>
          </p:cNvPr>
          <p:cNvSpPr txBox="1"/>
          <p:nvPr/>
        </p:nvSpPr>
        <p:spPr>
          <a:xfrm>
            <a:off x="13561651" y="9129293"/>
            <a:ext cx="24122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Daily appointment view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3630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59039" y="7296430"/>
            <a:ext cx="4972384" cy="4305860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6663" b="-366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95837" y="880259"/>
            <a:ext cx="9083590" cy="7865979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36501" b="-3650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 rot="-3578320">
            <a:off x="10315128" y="2877622"/>
            <a:ext cx="4860206" cy="4206287"/>
          </a:xfrm>
          <a:custGeom>
            <a:avLst/>
            <a:gdLst/>
            <a:ahLst/>
            <a:cxnLst/>
            <a:rect l="l" t="t" r="r" b="b"/>
            <a:pathLst>
              <a:path w="4860206" h="4206287">
                <a:moveTo>
                  <a:pt x="0" y="0"/>
                </a:moveTo>
                <a:lnTo>
                  <a:pt x="4860206" y="0"/>
                </a:lnTo>
                <a:lnTo>
                  <a:pt x="4860206" y="4206288"/>
                </a:lnTo>
                <a:lnTo>
                  <a:pt x="0" y="4206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3578320">
            <a:off x="15007529" y="8020199"/>
            <a:ext cx="4860206" cy="4206287"/>
          </a:xfrm>
          <a:custGeom>
            <a:avLst/>
            <a:gdLst/>
            <a:ahLst/>
            <a:cxnLst/>
            <a:rect l="l" t="t" r="r" b="b"/>
            <a:pathLst>
              <a:path w="4860206" h="4206287">
                <a:moveTo>
                  <a:pt x="0" y="0"/>
                </a:moveTo>
                <a:lnTo>
                  <a:pt x="4860206" y="0"/>
                </a:lnTo>
                <a:lnTo>
                  <a:pt x="4860206" y="4206287"/>
                </a:lnTo>
                <a:lnTo>
                  <a:pt x="0" y="420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14829197" y="-2430504"/>
            <a:ext cx="4860206" cy="4206287"/>
          </a:xfrm>
          <a:custGeom>
            <a:avLst/>
            <a:gdLst/>
            <a:ahLst/>
            <a:cxnLst/>
            <a:rect l="l" t="t" r="r" b="b"/>
            <a:pathLst>
              <a:path w="4860206" h="4206287">
                <a:moveTo>
                  <a:pt x="0" y="0"/>
                </a:moveTo>
                <a:lnTo>
                  <a:pt x="4860206" y="0"/>
                </a:lnTo>
                <a:lnTo>
                  <a:pt x="4860206" y="4206287"/>
                </a:lnTo>
                <a:lnTo>
                  <a:pt x="0" y="4206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7221679">
            <a:off x="10210296" y="-1489389"/>
            <a:ext cx="4859752" cy="4205894"/>
          </a:xfrm>
          <a:custGeom>
            <a:avLst/>
            <a:gdLst/>
            <a:ahLst/>
            <a:cxnLst/>
            <a:rect l="l" t="t" r="r" b="b"/>
            <a:pathLst>
              <a:path w="4859752" h="4205894">
                <a:moveTo>
                  <a:pt x="0" y="0"/>
                </a:moveTo>
                <a:lnTo>
                  <a:pt x="4859751" y="0"/>
                </a:lnTo>
                <a:lnTo>
                  <a:pt x="4859751" y="4205895"/>
                </a:lnTo>
                <a:lnTo>
                  <a:pt x="0" y="4205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B089B2-727B-9CFC-539D-B7D3A5D26D58}"/>
              </a:ext>
            </a:extLst>
          </p:cNvPr>
          <p:cNvSpPr txBox="1"/>
          <p:nvPr/>
        </p:nvSpPr>
        <p:spPr>
          <a:xfrm>
            <a:off x="313874" y="3917621"/>
            <a:ext cx="109851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 there been adequate staff and capacity in the networks?</a:t>
            </a:r>
            <a:endParaRPr lang="en-GB" sz="60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4545EAD2-C28E-2349-BB8F-7DE6EB32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69" y="1694213"/>
            <a:ext cx="14934035" cy="8533735"/>
          </a:xfrm>
          <a:prstGeom prst="rect">
            <a:avLst/>
          </a:prstGeom>
        </p:spPr>
      </p:pic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834238" y="6375355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1579910" y="-94422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469250" y="-41837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-781231" y="102262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38" y="860289"/>
            <a:ext cx="12207188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appointment trends 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968052" y="8257257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2605040" y="1759272"/>
            <a:ext cx="8114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10 Million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C82FB-2536-C0A9-EB44-8B3117945B02}"/>
              </a:ext>
            </a:extLst>
          </p:cNvPr>
          <p:cNvSpPr txBox="1"/>
          <p:nvPr/>
        </p:nvSpPr>
        <p:spPr>
          <a:xfrm>
            <a:off x="6799300" y="287771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Autumn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1507DA-9679-DCE4-8901-4F33D62E5EBE}"/>
              </a:ext>
            </a:extLst>
          </p:cNvPr>
          <p:cNvSpPr txBox="1"/>
          <p:nvPr/>
        </p:nvSpPr>
        <p:spPr>
          <a:xfrm>
            <a:off x="6010842" y="8540234"/>
            <a:ext cx="204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COVID-19 lockdown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0F58C-F408-FF30-E1CD-D750CC3DD48D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410200" y="8724900"/>
            <a:ext cx="600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F68A75-321F-7F94-ED67-CBDCE0AF7B2E}"/>
              </a:ext>
            </a:extLst>
          </p:cNvPr>
          <p:cNvSpPr txBox="1"/>
          <p:nvPr/>
        </p:nvSpPr>
        <p:spPr>
          <a:xfrm>
            <a:off x="12268200" y="203627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Autumn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616A8-4355-44C6-99E9-E3197786708A}"/>
              </a:ext>
            </a:extLst>
          </p:cNvPr>
          <p:cNvSpPr txBox="1"/>
          <p:nvPr/>
        </p:nvSpPr>
        <p:spPr>
          <a:xfrm>
            <a:off x="9144000" y="338287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4B6A2C-7F8D-B96F-3B04-6DAAC2D80618}"/>
              </a:ext>
            </a:extLst>
          </p:cNvPr>
          <p:cNvSpPr txBox="1"/>
          <p:nvPr/>
        </p:nvSpPr>
        <p:spPr>
          <a:xfrm>
            <a:off x="14406871" y="2348710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185760006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34AC30EE-9EDB-CA89-CB6B-F0C2B5B14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33" y="1757907"/>
            <a:ext cx="14935199" cy="8534400"/>
          </a:xfrm>
          <a:prstGeom prst="rect">
            <a:avLst/>
          </a:prstGeom>
        </p:spPr>
      </p:pic>
      <p:sp>
        <p:nvSpPr>
          <p:cNvPr id="31" name="Freeform 7">
            <a:extLst>
              <a:ext uri="{FF2B5EF4-FFF2-40B4-BE49-F238E27FC236}">
                <a16:creationId xmlns:a16="http://schemas.microsoft.com/office/drawing/2014/main" id="{6A41D64C-25A1-8D3F-59C0-06C3875A658C}"/>
              </a:ext>
            </a:extLst>
          </p:cNvPr>
          <p:cNvSpPr/>
          <p:nvPr/>
        </p:nvSpPr>
        <p:spPr>
          <a:xfrm rot="7221679">
            <a:off x="16440486" y="685371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5"/>
                </a:lnTo>
                <a:lnTo>
                  <a:pt x="0" y="250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rot="7221679">
            <a:off x="192863" y="-124381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78320">
            <a:off x="-1148494" y="-428873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3578320">
            <a:off x="-1820734" y="149279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C0668D-895D-36E9-F0F0-48220F47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559115"/>
            <a:ext cx="12207188" cy="898983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4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appointments by month</a:t>
            </a:r>
          </a:p>
        </p:txBody>
      </p:sp>
      <p:sp>
        <p:nvSpPr>
          <p:cNvPr id="4" name="Freeform 4"/>
          <p:cNvSpPr/>
          <p:nvPr/>
        </p:nvSpPr>
        <p:spPr>
          <a:xfrm rot="-3578320">
            <a:off x="16370768" y="8257258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958A4-24B1-646B-29D8-82445A26119C}"/>
              </a:ext>
            </a:extLst>
          </p:cNvPr>
          <p:cNvSpPr txBox="1"/>
          <p:nvPr/>
        </p:nvSpPr>
        <p:spPr>
          <a:xfrm>
            <a:off x="1834171" y="1858636"/>
            <a:ext cx="8114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10 Million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179F74-23E7-FA06-CB7E-D2CC378E4977}"/>
              </a:ext>
            </a:extLst>
          </p:cNvPr>
          <p:cNvSpPr/>
          <p:nvPr/>
        </p:nvSpPr>
        <p:spPr>
          <a:xfrm>
            <a:off x="4383472" y="2432222"/>
            <a:ext cx="1179128" cy="781050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003889-F605-467D-9F1D-BC6D496BE5B1}"/>
              </a:ext>
            </a:extLst>
          </p:cNvPr>
          <p:cNvSpPr/>
          <p:nvPr/>
        </p:nvSpPr>
        <p:spPr>
          <a:xfrm>
            <a:off x="11506201" y="2318246"/>
            <a:ext cx="3505200" cy="781050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3779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Custom</PresentationFormat>
  <Paragraphs>160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system-ui</vt:lpstr>
      <vt:lpstr>Arial</vt:lpstr>
      <vt:lpstr>Barlow SemiCondensed Bold</vt:lpstr>
      <vt:lpstr>Calibri</vt:lpstr>
      <vt:lpstr>Barlow SemiCondensed Medium</vt:lpstr>
      <vt:lpstr>Aptos</vt:lpstr>
      <vt:lpstr>Office Theme</vt:lpstr>
      <vt:lpstr>PowerPoint Presentation</vt:lpstr>
      <vt:lpstr>Presented by </vt:lpstr>
      <vt:lpstr>PowerPoint Presentation</vt:lpstr>
      <vt:lpstr>Background and context</vt:lpstr>
      <vt:lpstr>Context of the time-period</vt:lpstr>
      <vt:lpstr>Limitations of the available data</vt:lpstr>
      <vt:lpstr>PowerPoint Presentation</vt:lpstr>
      <vt:lpstr>Total appointment trends </vt:lpstr>
      <vt:lpstr>Total appointments by month</vt:lpstr>
      <vt:lpstr>Total appointments by day  (between 08/2021-06/2022)</vt:lpstr>
      <vt:lpstr>Average daily capacity excluding weekends Note: Capacity ranged between  65.5%-84% when weekends are included</vt:lpstr>
      <vt:lpstr>Daily capacity excluding weekends and bank holidays</vt:lpstr>
      <vt:lpstr>Regional Staffing levels Note: Staffing data covers 07/2022 values</vt:lpstr>
      <vt:lpstr>PowerPoint Presentation</vt:lpstr>
      <vt:lpstr>PowerPoint Presentation</vt:lpstr>
      <vt:lpstr>PowerPoint Presentation</vt:lpstr>
      <vt:lpstr>Total appointments and appointments per GP in the ICBs</vt:lpstr>
      <vt:lpstr>Per capita appointments in the ICBs</vt:lpstr>
      <vt:lpstr>Appointment trends by ICB type</vt:lpstr>
      <vt:lpstr>PowerPoint Presentation</vt:lpstr>
      <vt:lpstr>Appointment types over time</vt:lpstr>
      <vt:lpstr>Waiting times</vt:lpstr>
      <vt:lpstr>Average waiting time trends</vt:lpstr>
      <vt:lpstr>Appointment length (between 01/12/21- 30/06/22)</vt:lpstr>
      <vt:lpstr>National Categories </vt:lpstr>
      <vt:lpstr>Appointment length by categories (between 01/12/21- 30/06/22)</vt:lpstr>
      <vt:lpstr>Missed appointment (DNA) trends</vt:lpstr>
      <vt:lpstr>Missed Appointments (DNA) and waiting times </vt:lpstr>
      <vt:lpstr>PowerPoint Presentation</vt:lpstr>
      <vt:lpstr>PowerPoint Presentation</vt:lpstr>
      <vt:lpstr>PowerPoint Presentation</vt:lpstr>
      <vt:lpstr>Looking at the future - Predictive modelling (London Example)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Geometric Simple Photo Business Company Presentation</dc:title>
  <dc:creator>Beáta Faitli</dc:creator>
  <cp:lastModifiedBy>Beáta Faitli</cp:lastModifiedBy>
  <cp:revision>16</cp:revision>
  <dcterms:created xsi:type="dcterms:W3CDTF">2006-08-16T00:00:00Z</dcterms:created>
  <dcterms:modified xsi:type="dcterms:W3CDTF">2024-08-12T11:22:01Z</dcterms:modified>
  <dc:identifier>DAGNditnj-o</dc:identifier>
</cp:coreProperties>
</file>